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60" r:id="rId3"/>
    <p:sldId id="262" r:id="rId4"/>
    <p:sldId id="788" r:id="rId5"/>
    <p:sldId id="812" r:id="rId6"/>
    <p:sldId id="847" r:id="rId7"/>
    <p:sldId id="843" r:id="rId8"/>
    <p:sldId id="844" r:id="rId9"/>
    <p:sldId id="837" r:id="rId10"/>
    <p:sldId id="845" r:id="rId11"/>
    <p:sldId id="846" r:id="rId12"/>
    <p:sldId id="848" r:id="rId13"/>
    <p:sldId id="842" r:id="rId14"/>
    <p:sldId id="822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E7E7E7"/>
    <a:srgbClr val="440154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9671" autoAdjust="0"/>
  </p:normalViewPr>
  <p:slideViewPr>
    <p:cSldViewPr snapToGrid="0">
      <p:cViewPr varScale="1">
        <p:scale>
          <a:sx n="79" d="100"/>
          <a:sy n="79" d="100"/>
        </p:scale>
        <p:origin x="14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6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9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2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59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7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4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 모듈 기능 추가</a:t>
            </a:r>
            <a:r>
              <a:rPr lang="en-US" altLang="ko-KR" sz="1400" b="1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논의사항 </a:t>
            </a:r>
            <a:r>
              <a:rPr lang="en-US" altLang="ko-KR" sz="1400" b="1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region-based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유무 표기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Oracle / System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구분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반영 건의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901FE-AAC5-4387-8DF1-C6A3AAD8E3EF}"/>
              </a:ext>
            </a:extLst>
          </p:cNvPr>
          <p:cNvGrpSpPr/>
          <p:nvPr/>
        </p:nvGrpSpPr>
        <p:grpSpPr>
          <a:xfrm>
            <a:off x="4939395" y="248210"/>
            <a:ext cx="4008662" cy="1537360"/>
            <a:chOff x="4939395" y="469921"/>
            <a:chExt cx="4008662" cy="15373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4AAE376-296A-4B68-8868-31A1AB5EE552}"/>
                </a:ext>
              </a:extLst>
            </p:cNvPr>
            <p:cNvGrpSpPr/>
            <p:nvPr/>
          </p:nvGrpSpPr>
          <p:grpSpPr>
            <a:xfrm>
              <a:off x="4939395" y="469921"/>
              <a:ext cx="4008662" cy="1537360"/>
              <a:chOff x="465365" y="1735974"/>
              <a:chExt cx="4580488" cy="153736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2D27857-4AC0-4508-8587-7DA6023ACDA6}"/>
                  </a:ext>
                </a:extLst>
              </p:cNvPr>
              <p:cNvSpPr/>
              <p:nvPr/>
            </p:nvSpPr>
            <p:spPr>
              <a:xfrm>
                <a:off x="1593187" y="1735974"/>
                <a:ext cx="3144812" cy="705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&lt;Patch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추천 기준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FFA067-519D-4D05-A819-9056032ED1C1}"/>
                  </a:ext>
                </a:extLst>
              </p:cNvPr>
              <p:cNvSpPr/>
              <p:nvPr/>
            </p:nvSpPr>
            <p:spPr>
              <a:xfrm>
                <a:off x="465365" y="2192910"/>
                <a:ext cx="4580488" cy="10804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기준 </a:t>
                </a:r>
                <a:r>
                  <a:rPr lang="en-US" altLang="ko-KR" sz="1100" dirty="0"/>
                  <a:t>: Confidence</a:t>
                </a:r>
                <a:r>
                  <a:rPr lang="ko-KR" altLang="en-US" sz="1100" dirty="0"/>
                  <a:t>값 </a:t>
                </a:r>
                <a:endParaRPr lang="en-US" altLang="ko-KR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방법</a:t>
                </a:r>
                <a:r>
                  <a:rPr lang="en-US" altLang="ko-KR" sz="1100" dirty="0"/>
                  <a:t>: “M or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D” </a:t>
                </a:r>
                <a:r>
                  <a:rPr lang="ko-KR" altLang="en-US" sz="1100" dirty="0"/>
                  <a:t>으로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예측된 패치 중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Threshold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신뢰도</a:t>
                </a:r>
                <a:r>
                  <a:rPr lang="en-US" altLang="ko-KR" sz="1100" dirty="0"/>
                  <a:t> 0.85 </a:t>
                </a:r>
                <a:r>
                  <a:rPr lang="ko-KR" altLang="en-US" sz="1100" dirty="0"/>
                  <a:t>이하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region-based: 1)</a:t>
                </a:r>
                <a:r>
                  <a:rPr lang="ko-KR" altLang="en-US" sz="1100" dirty="0"/>
                  <a:t>에서 선택된 패치의 주변 </a:t>
                </a:r>
                <a:r>
                  <a:rPr lang="en-US" altLang="ko-KR" sz="1100" dirty="0"/>
                  <a:t>4</a:t>
                </a:r>
                <a:r>
                  <a:rPr lang="ko-KR" altLang="en-US" sz="1100" dirty="0"/>
                  <a:t>개의 패치 </a:t>
                </a:r>
                <a:endParaRPr lang="en-US" altLang="ko-KR" sz="1100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66CE2C7-7978-4733-8048-3C8DA1FFB66D}"/>
                </a:ext>
              </a:extLst>
            </p:cNvPr>
            <p:cNvSpPr/>
            <p:nvPr/>
          </p:nvSpPr>
          <p:spPr>
            <a:xfrm>
              <a:off x="5274129" y="1755321"/>
              <a:ext cx="3673928" cy="2519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F9AF782-6063-408D-8AAA-3BF7083710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33800" y="1140381"/>
            <a:ext cx="1540329" cy="5192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8617B41-747C-4A18-A8BE-AECD540D19B6}"/>
              </a:ext>
            </a:extLst>
          </p:cNvPr>
          <p:cNvSpPr/>
          <p:nvPr/>
        </p:nvSpPr>
        <p:spPr>
          <a:xfrm>
            <a:off x="3927021" y="3224040"/>
            <a:ext cx="391886" cy="17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13FE11-94EF-41E5-B8C9-246186738976}"/>
              </a:ext>
            </a:extLst>
          </p:cNvPr>
          <p:cNvGrpSpPr/>
          <p:nvPr/>
        </p:nvGrpSpPr>
        <p:grpSpPr>
          <a:xfrm>
            <a:off x="195943" y="2027204"/>
            <a:ext cx="9311312" cy="1800452"/>
            <a:chOff x="195943" y="2218156"/>
            <a:chExt cx="9311312" cy="18004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80B984-D073-42C6-ACC3-9CC418A9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907" y="2523283"/>
              <a:ext cx="4752975" cy="1466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6ABE4AD-0028-4337-A44B-E8F026EB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06" y="2545496"/>
              <a:ext cx="3765388" cy="134985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E64A65D-D4F2-4EDC-AD84-DFA7CD3D2FF5}"/>
                </a:ext>
              </a:extLst>
            </p:cNvPr>
            <p:cNvSpPr/>
            <p:nvPr/>
          </p:nvSpPr>
          <p:spPr>
            <a:xfrm>
              <a:off x="1855757" y="2226320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기존 안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06CF2C-A231-4F97-A223-FF525C79739F}"/>
                </a:ext>
              </a:extLst>
            </p:cNvPr>
            <p:cNvSpPr/>
            <p:nvPr/>
          </p:nvSpPr>
          <p:spPr>
            <a:xfrm>
              <a:off x="6362443" y="2226320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건의 안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E6F53A-593E-46CE-966F-18722E1C2EF2}"/>
                </a:ext>
              </a:extLst>
            </p:cNvPr>
            <p:cNvSpPr/>
            <p:nvPr/>
          </p:nvSpPr>
          <p:spPr>
            <a:xfrm>
              <a:off x="195943" y="2218156"/>
              <a:ext cx="8786132" cy="1800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552B10-EDA4-43E5-A1DE-E8226DD309FD}"/>
              </a:ext>
            </a:extLst>
          </p:cNvPr>
          <p:cNvSpPr/>
          <p:nvPr/>
        </p:nvSpPr>
        <p:spPr>
          <a:xfrm>
            <a:off x="465365" y="3907820"/>
            <a:ext cx="7707084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건의 안 고려 요소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1. [</a:t>
            </a:r>
            <a:r>
              <a:rPr lang="ko-KR" altLang="en-US" sz="1400" dirty="0"/>
              <a:t>장점</a:t>
            </a:r>
            <a:r>
              <a:rPr lang="en-US" altLang="ko-KR" sz="1400" dirty="0"/>
              <a:t>] Region-base</a:t>
            </a:r>
            <a:r>
              <a:rPr lang="ko-KR" altLang="en-US" sz="1400" dirty="0"/>
              <a:t> 표기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동시에 </a:t>
            </a:r>
            <a:r>
              <a:rPr lang="en-US" altLang="ko-KR" sz="1400" dirty="0"/>
              <a:t>Oracle/System</a:t>
            </a:r>
            <a:r>
              <a:rPr lang="ko-KR" altLang="en-US" sz="1400" dirty="0"/>
              <a:t> 구분 기준이 명확함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2. [</a:t>
            </a:r>
            <a:r>
              <a:rPr lang="ko-KR" altLang="en-US" sz="1400" dirty="0" err="1"/>
              <a:t>고민점</a:t>
            </a:r>
            <a:r>
              <a:rPr lang="en-US" altLang="ko-KR" sz="1400" dirty="0"/>
              <a:t>] </a:t>
            </a:r>
            <a:r>
              <a:rPr lang="ko-KR" altLang="en-US" sz="1400" dirty="0"/>
              <a:t>기존안의 </a:t>
            </a:r>
            <a:r>
              <a:rPr lang="en-US" altLang="ko-KR" sz="1400" dirty="0"/>
              <a:t>1</a:t>
            </a:r>
            <a:r>
              <a:rPr lang="ko-KR" altLang="en-US" sz="1400" dirty="0"/>
              <a:t>번 항목과 </a:t>
            </a:r>
            <a:r>
              <a:rPr lang="en-US" altLang="ko-KR" sz="1400" dirty="0"/>
              <a:t>3</a:t>
            </a:r>
            <a:r>
              <a:rPr lang="ko-KR" altLang="en-US" sz="1400" dirty="0"/>
              <a:t>번 </a:t>
            </a:r>
            <a:r>
              <a:rPr lang="ko-KR" altLang="en-US" sz="1400" dirty="0" err="1"/>
              <a:t>항목와</a:t>
            </a:r>
            <a:r>
              <a:rPr lang="ko-KR" altLang="en-US" sz="1400" dirty="0"/>
              <a:t> 통합됨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두 경우 모두 건의 안의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sys_recommend</a:t>
            </a:r>
            <a:r>
              <a:rPr lang="en-US" altLang="ko-KR" sz="1400" dirty="0"/>
              <a:t>: 1, </a:t>
            </a:r>
            <a:r>
              <a:rPr lang="en-US" altLang="ko-KR" sz="1400" dirty="0" err="1"/>
              <a:t>Oracle_selection</a:t>
            </a:r>
            <a:r>
              <a:rPr lang="en-US" altLang="ko-KR" sz="1400" dirty="0"/>
              <a:t>: 0) </a:t>
            </a:r>
            <a:r>
              <a:rPr lang="ko-KR" altLang="en-US" sz="1400" dirty="0"/>
              <a:t>경우로 표현됨</a:t>
            </a:r>
            <a:endParaRPr lang="en-US" altLang="ko-KR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71C800-9CB2-4070-9117-6F971FB0F492}"/>
              </a:ext>
            </a:extLst>
          </p:cNvPr>
          <p:cNvSpPr/>
          <p:nvPr/>
        </p:nvSpPr>
        <p:spPr>
          <a:xfrm>
            <a:off x="465365" y="5324390"/>
            <a:ext cx="7707084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방안 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1. </a:t>
            </a:r>
            <a:r>
              <a:rPr lang="ko-KR" altLang="en-US" sz="1400" dirty="0"/>
              <a:t>기존 안 </a:t>
            </a:r>
            <a:r>
              <a:rPr lang="en-US" altLang="ko-KR" sz="1400" dirty="0"/>
              <a:t>+ Region-based </a:t>
            </a:r>
            <a:r>
              <a:rPr lang="ko-KR" altLang="en-US" sz="1400" dirty="0"/>
              <a:t>유무 </a:t>
            </a:r>
            <a:r>
              <a:rPr lang="en-US" altLang="ko-KR" sz="1400" dirty="0"/>
              <a:t>Column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2. </a:t>
            </a:r>
            <a:r>
              <a:rPr lang="ko-KR" altLang="en-US" sz="1400" dirty="0"/>
              <a:t>기존 안의 </a:t>
            </a:r>
            <a:r>
              <a:rPr lang="en-US" altLang="ko-KR" sz="1400" dirty="0"/>
              <a:t>1</a:t>
            </a:r>
            <a:r>
              <a:rPr lang="ko-KR" altLang="en-US" sz="1400" dirty="0"/>
              <a:t>번</a:t>
            </a:r>
            <a:r>
              <a:rPr lang="en-US" altLang="ko-KR" sz="1400" dirty="0"/>
              <a:t>, 3</a:t>
            </a:r>
            <a:r>
              <a:rPr lang="ko-KR" altLang="en-US" sz="1400" dirty="0"/>
              <a:t>번 항목 통합 후 건의 안 채택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83922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45929" y="570119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별 분석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AAE376-296A-4B68-8868-31A1AB5EE552}"/>
              </a:ext>
            </a:extLst>
          </p:cNvPr>
          <p:cNvGrpSpPr/>
          <p:nvPr/>
        </p:nvGrpSpPr>
        <p:grpSpPr>
          <a:xfrm>
            <a:off x="103962" y="894957"/>
            <a:ext cx="8016674" cy="1564932"/>
            <a:chOff x="465365" y="1735974"/>
            <a:chExt cx="9160234" cy="156493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593187" y="1735974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&lt;Patch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FFA067-519D-4D05-A819-9056032ED1C1}"/>
                </a:ext>
              </a:extLst>
            </p:cNvPr>
            <p:cNvSpPr/>
            <p:nvPr/>
          </p:nvSpPr>
          <p:spPr>
            <a:xfrm>
              <a:off x="465365" y="2192910"/>
              <a:ext cx="4198005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patch classification </a:t>
              </a:r>
              <a:r>
                <a:rPr lang="ko-KR" altLang="en-US" sz="1100" dirty="0"/>
                <a:t>간 </a:t>
              </a:r>
              <a:r>
                <a:rPr lang="en-US" altLang="ko-KR" sz="1100" dirty="0"/>
                <a:t>“M or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D”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100" dirty="0"/>
                <a:t>CF 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신뢰도</a:t>
              </a:r>
              <a:r>
                <a:rPr lang="en-US" altLang="ko-KR" sz="1100" dirty="0"/>
                <a:t> 0.85 </a:t>
              </a:r>
              <a:r>
                <a:rPr lang="ko-KR" altLang="en-US" sz="1100" dirty="0"/>
                <a:t>이하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100" dirty="0"/>
                <a:t>region-based: 1)</a:t>
              </a:r>
              <a:r>
                <a:rPr lang="ko-KR" altLang="en-US" sz="1100" dirty="0"/>
                <a:t>에서 선택된 패치의 주변 </a:t>
              </a:r>
              <a:r>
                <a:rPr lang="en-US" altLang="ko-KR" sz="1100" dirty="0"/>
                <a:t>4</a:t>
              </a:r>
              <a:r>
                <a:rPr lang="ko-KR" altLang="en-US" sz="1100" dirty="0"/>
                <a:t>개의 패치 </a:t>
              </a:r>
              <a:endParaRPr lang="en-US" altLang="ko-KR" sz="11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3ED247-9051-4AD0-9BD9-98CFB182E384}"/>
                </a:ext>
              </a:extLst>
            </p:cNvPr>
            <p:cNvSpPr/>
            <p:nvPr/>
          </p:nvSpPr>
          <p:spPr>
            <a:xfrm>
              <a:off x="6480787" y="1846143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&lt;Threshold = 0.85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적용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B19C35-C4CF-48F6-A0BE-DD3D51FEEC64}"/>
              </a:ext>
            </a:extLst>
          </p:cNvPr>
          <p:cNvSpPr/>
          <p:nvPr/>
        </p:nvSpPr>
        <p:spPr>
          <a:xfrm>
            <a:off x="103962" y="1921707"/>
            <a:ext cx="3673928" cy="251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440C7-CE16-430F-9CBB-D05D3E46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6" y="2898922"/>
            <a:ext cx="2777431" cy="2867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DB1974-6791-4185-86CE-3BA91F973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640" y="2865585"/>
            <a:ext cx="2749795" cy="2915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2A6CC0-B986-46B4-8C2D-5499FC6D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435" y="2877476"/>
            <a:ext cx="2722159" cy="29225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0B484EE-82F7-4C2D-A273-7D7895A97D4E}"/>
              </a:ext>
            </a:extLst>
          </p:cNvPr>
          <p:cNvGraphicFramePr>
            <a:graphicFrameLocks noGrp="1"/>
          </p:cNvGraphicFramePr>
          <p:nvPr/>
        </p:nvGraphicFramePr>
        <p:xfrm>
          <a:off x="4588260" y="1397832"/>
          <a:ext cx="3599999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408">
                  <a:extLst>
                    <a:ext uri="{9D8B030D-6E8A-4147-A177-3AD203B41FA5}">
                      <a16:colId xmlns:a16="http://schemas.microsoft.com/office/drawing/2014/main" val="1689168820"/>
                    </a:ext>
                  </a:extLst>
                </a:gridCol>
                <a:gridCol w="440421">
                  <a:extLst>
                    <a:ext uri="{9D8B030D-6E8A-4147-A177-3AD203B41FA5}">
                      <a16:colId xmlns:a16="http://schemas.microsoft.com/office/drawing/2014/main" val="784687968"/>
                    </a:ext>
                  </a:extLst>
                </a:gridCol>
                <a:gridCol w="408214">
                  <a:extLst>
                    <a:ext uri="{9D8B030D-6E8A-4147-A177-3AD203B41FA5}">
                      <a16:colId xmlns:a16="http://schemas.microsoft.com/office/drawing/2014/main" val="2858327171"/>
                    </a:ext>
                  </a:extLst>
                </a:gridCol>
                <a:gridCol w="726622">
                  <a:extLst>
                    <a:ext uri="{9D8B030D-6E8A-4147-A177-3AD203B41FA5}">
                      <a16:colId xmlns:a16="http://schemas.microsoft.com/office/drawing/2014/main" val="60353828"/>
                    </a:ext>
                  </a:extLst>
                </a:gridCol>
                <a:gridCol w="538842">
                  <a:extLst>
                    <a:ext uri="{9D8B030D-6E8A-4147-A177-3AD203B41FA5}">
                      <a16:colId xmlns:a16="http://schemas.microsoft.com/office/drawing/2014/main" val="974282590"/>
                    </a:ext>
                  </a:extLst>
                </a:gridCol>
                <a:gridCol w="612843">
                  <a:extLst>
                    <a:ext uri="{9D8B030D-6E8A-4147-A177-3AD203B41FA5}">
                      <a16:colId xmlns:a16="http://schemas.microsoft.com/office/drawing/2014/main" val="1108564127"/>
                    </a:ext>
                  </a:extLst>
                </a:gridCol>
                <a:gridCol w="655649">
                  <a:extLst>
                    <a:ext uri="{9D8B030D-6E8A-4147-A177-3AD203B41FA5}">
                      <a16:colId xmlns:a16="http://schemas.microsoft.com/office/drawing/2014/main" val="160042862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Stomach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381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slide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patch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평균 </a:t>
                      </a:r>
                      <a:r>
                        <a:rPr lang="en-US" sz="1100" u="none" strike="noStrike" dirty="0">
                          <a:effectLst/>
                        </a:rPr>
                        <a:t>Patch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slide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patch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평균 </a:t>
                      </a:r>
                      <a:r>
                        <a:rPr lang="en-US" sz="1100" u="none" strike="noStrike">
                          <a:effectLst/>
                        </a:rPr>
                        <a:t>Patch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1035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6698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47.8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13.8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6091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7796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55.7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2715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25.9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1315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26101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227.0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25.2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65357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6CE45F-6144-4C15-8DFA-402FDA8B699C}"/>
              </a:ext>
            </a:extLst>
          </p:cNvPr>
          <p:cNvSpPr/>
          <p:nvPr/>
        </p:nvSpPr>
        <p:spPr>
          <a:xfrm>
            <a:off x="129517" y="2781380"/>
            <a:ext cx="8786132" cy="3096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B27FF3B-3C53-4437-98DE-8CB3D4E1E58B}"/>
              </a:ext>
            </a:extLst>
          </p:cNvPr>
          <p:cNvSpPr/>
          <p:nvPr/>
        </p:nvSpPr>
        <p:spPr>
          <a:xfrm>
            <a:off x="3951514" y="1831016"/>
            <a:ext cx="501500" cy="245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BC0CE6C-8E9C-4BFF-9CDE-A45A0D1748E4}"/>
              </a:ext>
            </a:extLst>
          </p:cNvPr>
          <p:cNvSpPr/>
          <p:nvPr/>
        </p:nvSpPr>
        <p:spPr>
          <a:xfrm>
            <a:off x="138793" y="2481943"/>
            <a:ext cx="8768443" cy="269421"/>
          </a:xfrm>
          <a:custGeom>
            <a:avLst/>
            <a:gdLst>
              <a:gd name="connsiteX0" fmla="*/ 0 w 8768443"/>
              <a:gd name="connsiteY0" fmla="*/ 269421 h 269421"/>
              <a:gd name="connsiteX1" fmla="*/ 8768443 w 8768443"/>
              <a:gd name="connsiteY1" fmla="*/ 269421 h 269421"/>
              <a:gd name="connsiteX2" fmla="*/ 8049986 w 8768443"/>
              <a:gd name="connsiteY2" fmla="*/ 0 h 269421"/>
              <a:gd name="connsiteX3" fmla="*/ 4433207 w 8768443"/>
              <a:gd name="connsiteY3" fmla="*/ 0 h 269421"/>
              <a:gd name="connsiteX4" fmla="*/ 0 w 8768443"/>
              <a:gd name="connsiteY4" fmla="*/ 269421 h 26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8443" h="269421">
                <a:moveTo>
                  <a:pt x="0" y="269421"/>
                </a:moveTo>
                <a:lnTo>
                  <a:pt x="8768443" y="269421"/>
                </a:lnTo>
                <a:lnTo>
                  <a:pt x="8049986" y="0"/>
                </a:lnTo>
                <a:lnTo>
                  <a:pt x="4433207" y="0"/>
                </a:lnTo>
                <a:lnTo>
                  <a:pt x="0" y="26942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AB6968B-7A0E-47EA-9629-2412FDBD3711}"/>
              </a:ext>
            </a:extLst>
          </p:cNvPr>
          <p:cNvSpPr/>
          <p:nvPr/>
        </p:nvSpPr>
        <p:spPr>
          <a:xfrm>
            <a:off x="7439515" y="1108064"/>
            <a:ext cx="2752215" cy="29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000" dirty="0">
                <a:latin typeface="Calibri" panose="020F0502020204030204" pitchFamily="34" charset="0"/>
                <a:cs typeface="Cordia New"/>
              </a:rPr>
              <a:t>단위 </a:t>
            </a:r>
            <a:r>
              <a:rPr lang="en-US" altLang="ko-KR" sz="10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000" dirty="0">
                <a:latin typeface="Calibri" panose="020F0502020204030204" pitchFamily="34" charset="0"/>
                <a:cs typeface="Cordia New"/>
              </a:rPr>
              <a:t>개수</a:t>
            </a:r>
            <a:r>
              <a:rPr lang="en-US" altLang="ko-KR" sz="1000" dirty="0">
                <a:latin typeface="Calibri" panose="020F0502020204030204" pitchFamily="34" charset="0"/>
                <a:cs typeface="Cordia New"/>
              </a:rPr>
              <a:t>]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B3511C7-684F-47F1-9630-B91A9D8D85A5}"/>
              </a:ext>
            </a:extLst>
          </p:cNvPr>
          <p:cNvSpPr/>
          <p:nvPr/>
        </p:nvSpPr>
        <p:spPr>
          <a:xfrm>
            <a:off x="2955471" y="2873829"/>
            <a:ext cx="359229" cy="2971800"/>
          </a:xfrm>
          <a:custGeom>
            <a:avLst/>
            <a:gdLst>
              <a:gd name="connsiteX0" fmla="*/ 359229 w 359229"/>
              <a:gd name="connsiteY0" fmla="*/ 0 h 2971800"/>
              <a:gd name="connsiteX1" fmla="*/ 359229 w 359229"/>
              <a:gd name="connsiteY1" fmla="*/ 2971800 h 2971800"/>
              <a:gd name="connsiteX2" fmla="*/ 0 w 359229"/>
              <a:gd name="connsiteY2" fmla="*/ 2726871 h 2971800"/>
              <a:gd name="connsiteX3" fmla="*/ 0 w 359229"/>
              <a:gd name="connsiteY3" fmla="*/ 302078 h 2971800"/>
              <a:gd name="connsiteX4" fmla="*/ 359229 w 359229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229" h="2971800">
                <a:moveTo>
                  <a:pt x="359229" y="0"/>
                </a:moveTo>
                <a:lnTo>
                  <a:pt x="359229" y="2971800"/>
                </a:lnTo>
                <a:lnTo>
                  <a:pt x="0" y="2726871"/>
                </a:lnTo>
                <a:lnTo>
                  <a:pt x="0" y="302078"/>
                </a:lnTo>
                <a:lnTo>
                  <a:pt x="35922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5AB2CA1-5981-4EA2-BB05-C13F6031C8CB}"/>
              </a:ext>
            </a:extLst>
          </p:cNvPr>
          <p:cNvSpPr/>
          <p:nvPr/>
        </p:nvSpPr>
        <p:spPr>
          <a:xfrm>
            <a:off x="2401782" y="2990277"/>
            <a:ext cx="438634" cy="25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36.1%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F61313-AC8A-4B51-B125-6629E92E3BCF}"/>
              </a:ext>
            </a:extLst>
          </p:cNvPr>
          <p:cNvSpPr/>
          <p:nvPr/>
        </p:nvSpPr>
        <p:spPr>
          <a:xfrm>
            <a:off x="2196541" y="3365775"/>
            <a:ext cx="438634" cy="25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30.3%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4DBEC4-5B30-4DF4-B68C-0C6053AA0C06}"/>
              </a:ext>
            </a:extLst>
          </p:cNvPr>
          <p:cNvSpPr/>
          <p:nvPr/>
        </p:nvSpPr>
        <p:spPr>
          <a:xfrm>
            <a:off x="1977224" y="3704914"/>
            <a:ext cx="438634" cy="25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25.1%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A26919-6B49-47DB-9D5D-0E3C6ACEEA87}"/>
              </a:ext>
            </a:extLst>
          </p:cNvPr>
          <p:cNvSpPr/>
          <p:nvPr/>
        </p:nvSpPr>
        <p:spPr>
          <a:xfrm>
            <a:off x="1757907" y="3996389"/>
            <a:ext cx="438634" cy="25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20.2%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2FD191-EF7E-4B38-9ABD-1D71F8D993AC}"/>
              </a:ext>
            </a:extLst>
          </p:cNvPr>
          <p:cNvSpPr/>
          <p:nvPr/>
        </p:nvSpPr>
        <p:spPr>
          <a:xfrm>
            <a:off x="1573961" y="4258398"/>
            <a:ext cx="438634" cy="25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15.8%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C96E32-CF34-4BC0-AB72-27402A153E21}"/>
              </a:ext>
            </a:extLst>
          </p:cNvPr>
          <p:cNvSpPr/>
          <p:nvPr/>
        </p:nvSpPr>
        <p:spPr>
          <a:xfrm>
            <a:off x="1361257" y="4541447"/>
            <a:ext cx="438634" cy="25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11.2%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85423C-753D-47CC-8C6C-5CAD2F0A1B64}"/>
              </a:ext>
            </a:extLst>
          </p:cNvPr>
          <p:cNvSpPr/>
          <p:nvPr/>
        </p:nvSpPr>
        <p:spPr>
          <a:xfrm>
            <a:off x="1165802" y="4870760"/>
            <a:ext cx="438634" cy="25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6.7%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BC0DFB-439A-484F-8954-9FA7DFF3FDA6}"/>
              </a:ext>
            </a:extLst>
          </p:cNvPr>
          <p:cNvSpPr/>
          <p:nvPr/>
        </p:nvSpPr>
        <p:spPr>
          <a:xfrm>
            <a:off x="978511" y="5147189"/>
            <a:ext cx="438634" cy="25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2.4%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725431-748F-4B4F-BD06-130A32BB321F}"/>
              </a:ext>
            </a:extLst>
          </p:cNvPr>
          <p:cNvSpPr/>
          <p:nvPr/>
        </p:nvSpPr>
        <p:spPr>
          <a:xfrm>
            <a:off x="781501" y="5258460"/>
            <a:ext cx="438634" cy="257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1.0%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F827BC2-7466-43E0-B6DF-BE0FCA5CC496}"/>
              </a:ext>
            </a:extLst>
          </p:cNvPr>
          <p:cNvSpPr/>
          <p:nvPr/>
        </p:nvSpPr>
        <p:spPr>
          <a:xfrm>
            <a:off x="465365" y="5979165"/>
            <a:ext cx="7707084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Colon</a:t>
            </a:r>
            <a:r>
              <a:rPr lang="ko-KR" altLang="en-US" sz="1400" dirty="0"/>
              <a:t>이 각 </a:t>
            </a:r>
            <a:r>
              <a:rPr lang="en-US" altLang="ko-KR" sz="1400" dirty="0"/>
              <a:t>Slide</a:t>
            </a:r>
            <a:r>
              <a:rPr lang="ko-KR" altLang="en-US" sz="1400" dirty="0"/>
              <a:t>의 </a:t>
            </a:r>
            <a:r>
              <a:rPr lang="en-US" altLang="ko-KR" sz="1400" dirty="0"/>
              <a:t>Class</a:t>
            </a:r>
            <a:r>
              <a:rPr lang="ko-KR" altLang="en-US" sz="1400" dirty="0"/>
              <a:t>와 상관없이 </a:t>
            </a:r>
            <a:r>
              <a:rPr lang="en-US" altLang="ko-KR" sz="1400" dirty="0"/>
              <a:t>Stomach</a:t>
            </a:r>
            <a:r>
              <a:rPr lang="ko-KR" altLang="en-US" sz="1400" dirty="0"/>
              <a:t>에 비해 </a:t>
            </a:r>
            <a:r>
              <a:rPr lang="en-US" altLang="ko-KR" sz="1400" dirty="0"/>
              <a:t>2</a:t>
            </a:r>
            <a:r>
              <a:rPr lang="ko-KR" altLang="en-US" sz="1400" dirty="0"/>
              <a:t>배 이상의 </a:t>
            </a:r>
            <a:r>
              <a:rPr lang="en-US" altLang="ko-KR" sz="1400" dirty="0"/>
              <a:t>Patch</a:t>
            </a:r>
            <a:r>
              <a:rPr lang="ko-KR" altLang="en-US" sz="1400" dirty="0"/>
              <a:t>를 추천함</a:t>
            </a:r>
            <a:r>
              <a:rPr lang="en-US" altLang="ko-KR" sz="14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Patch</a:t>
            </a:r>
            <a:r>
              <a:rPr lang="ko-KR" altLang="en-US" sz="1400" dirty="0"/>
              <a:t> 추천 수는 일반적으로 </a:t>
            </a:r>
            <a:r>
              <a:rPr lang="en-US" altLang="ko-KR" sz="1400" dirty="0"/>
              <a:t>Threshold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크기와 선형적으로 비례함</a:t>
            </a:r>
            <a:r>
              <a:rPr lang="en-US" altLang="ko-KR" sz="1400" dirty="0"/>
              <a:t>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BF1201-5D0E-47A3-950F-4781ADAD4A87}"/>
              </a:ext>
            </a:extLst>
          </p:cNvPr>
          <p:cNvSpPr/>
          <p:nvPr/>
        </p:nvSpPr>
        <p:spPr>
          <a:xfrm>
            <a:off x="4199471" y="717421"/>
            <a:ext cx="8575416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논의사항 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4. 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적정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 Threshold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를 어떻게 설정할 것인가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9634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5957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이슈 정리 사항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1. Slide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추천 간 기준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Stomach Classification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‘N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False’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의 경우가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개 이하인 경우 발생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기준 완화를 통한 학습 대상 확장 유무 논의 필요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2. “N”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추가 가능 여부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Patch Training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N patch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사례도 있어야 정확도 향상 가능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Heatmap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구현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N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는 표현하지 않아 제외한 것으로 판단됨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en-US" altLang="ko-KR" sz="1600" u="sng" dirty="0" err="1">
                <a:latin typeface="Calibri" panose="020F0502020204030204" pitchFamily="34" charset="0"/>
                <a:cs typeface="Cordia New"/>
              </a:rPr>
              <a:t>recommend_patch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 DB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구조 변경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Region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base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추천 유무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/ Oracle – System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구분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변경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건의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기존안의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1,3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번 항목이 통합됨에 따라 사전 논의 필요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4.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적정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 Threshold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설정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전문의 분들의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진단 소화 가능 개수에 맞춰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조정 가능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2641" y="5847904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model_management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(MM)&gt;,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tb_test_result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(TR)&gt; and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slides_queue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(SQ)&gt;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EB1A1-C3D7-44D8-9305-660491986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0" y="592184"/>
            <a:ext cx="8632577" cy="61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58489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진행중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89356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개발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개발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43013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12/26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4367598"/>
            <a:ext cx="7099235" cy="21157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7669" y="3291718"/>
            <a:ext cx="7099235" cy="8465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개발 회의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개발 진척 현황 및 테스트 일정 협의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89834"/>
              </p:ext>
            </p:extLst>
          </p:nvPr>
        </p:nvGraphicFramePr>
        <p:xfrm>
          <a:off x="653140" y="1142739"/>
          <a:ext cx="7336973" cy="884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254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22719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3439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개발 진척 사항 공유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실제 데이터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 협의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 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UI 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모듈 점검 일정 협의 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372641" y="2174854"/>
            <a:ext cx="6435221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 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해결 완료 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550176"/>
              </p:ext>
            </p:extLst>
          </p:nvPr>
        </p:nvGraphicFramePr>
        <p:xfrm>
          <a:off x="653140" y="2698438"/>
          <a:ext cx="7336973" cy="61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0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1836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3439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원인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feature_cube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코드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x-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y_loc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계산 시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연산 차이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(-1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값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현재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Patch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생성 확인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72641" y="3349886"/>
            <a:ext cx="6276514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및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/ patch Generator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895001"/>
              </p:ext>
            </p:extLst>
          </p:nvPr>
        </p:nvGraphicFramePr>
        <p:xfrm>
          <a:off x="653140" y="3831200"/>
          <a:ext cx="7336973" cy="2530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86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데이터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5461 WSI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 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640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소요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4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추가 발생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generator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모듈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 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470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47142" y="6442450"/>
            <a:ext cx="5760720" cy="31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패치 추천 간 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Region based on/off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기능 추가</a:t>
            </a:r>
            <a:endParaRPr lang="en-US" altLang="ko-KR" sz="11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4517" y="6462628"/>
            <a:ext cx="67491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AE72FF-3500-488B-9237-49BD35AB00BB}"/>
              </a:ext>
            </a:extLst>
          </p:cNvPr>
          <p:cNvSpPr/>
          <p:nvPr/>
        </p:nvSpPr>
        <p:spPr>
          <a:xfrm>
            <a:off x="3980416" y="6427630"/>
            <a:ext cx="3070071" cy="3186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Training part –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개발 진행중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(60%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완료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)</a:t>
            </a:r>
            <a:endParaRPr lang="ko-KR" altLang="en-US" sz="11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33688"/>
            <a:ext cx="801384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UI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미팅간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논의사항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(12/26)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각 진척사항 공유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개발 및 설치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가능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대부분의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U.I.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개발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가능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지난 미팅 이후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수정점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없음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테스트 일정 협의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및 관련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[22.12.16 ~ 22]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모델 결과물 생성 및 점검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(~1/2)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모듈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generating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모듈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UI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진행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(1/2~)</a:t>
            </a:r>
          </a:p>
        </p:txBody>
      </p:sp>
    </p:spTree>
    <p:extLst>
      <p:ext uri="{BB962C8B-B14F-4D97-AF65-F5344CB8AC3E}">
        <p14:creationId xmlns:p14="http://schemas.microsoft.com/office/powerpoint/2010/main" val="47777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CBDCE5-508F-4B8D-BD34-FAD6EEB332E5}"/>
              </a:ext>
            </a:extLst>
          </p:cNvPr>
          <p:cNvSpPr/>
          <p:nvPr/>
        </p:nvSpPr>
        <p:spPr>
          <a:xfrm>
            <a:off x="372640" y="548843"/>
            <a:ext cx="7799809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 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해결 완료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현상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Heatmap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생성된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다름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원인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feature_cube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코드에서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계산 간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-1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해결 방안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Patch generator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모델의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의 값에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+1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수정 이후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정상적으로 생성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됨을 확인 완료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4DA49C-C0CC-4001-B081-CDB0FE61C4C0}"/>
              </a:ext>
            </a:extLst>
          </p:cNvPr>
          <p:cNvGrpSpPr/>
          <p:nvPr/>
        </p:nvGrpSpPr>
        <p:grpSpPr>
          <a:xfrm>
            <a:off x="372640" y="2873830"/>
            <a:ext cx="11732371" cy="3264636"/>
            <a:chOff x="662264" y="3090262"/>
            <a:chExt cx="10954559" cy="304820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EE98F63-A0CB-4A4A-A155-927803591E6E}"/>
                </a:ext>
              </a:extLst>
            </p:cNvPr>
            <p:cNvGrpSpPr/>
            <p:nvPr/>
          </p:nvGrpSpPr>
          <p:grpSpPr>
            <a:xfrm>
              <a:off x="662264" y="3090262"/>
              <a:ext cx="6382559" cy="2952951"/>
              <a:chOff x="5047441" y="578027"/>
              <a:chExt cx="6382559" cy="2952951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8E18DB1-3E88-4C41-A15B-DD9D3D1D8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41" y="578027"/>
                <a:ext cx="3527993" cy="2650603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94C2513-C5FB-4024-9C3A-56752C737112}"/>
                  </a:ext>
                </a:extLst>
              </p:cNvPr>
              <p:cNvSpPr/>
              <p:nvPr/>
            </p:nvSpPr>
            <p:spPr>
              <a:xfrm>
                <a:off x="5323115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생성된 패치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BB69611-5C5D-4533-AF7A-FA30EF1F3584}"/>
                  </a:ext>
                </a:extLst>
              </p:cNvPr>
              <p:cNvSpPr/>
              <p:nvPr/>
            </p:nvSpPr>
            <p:spPr>
              <a:xfrm>
                <a:off x="6858000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&lt;Heat map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과의 비교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9667962-02AA-4770-8F14-6B10CA824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365" y="3090262"/>
              <a:ext cx="3699443" cy="2652354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ECCEEE5-59AD-4720-BFF4-6D976DCA6651}"/>
                </a:ext>
              </a:extLst>
            </p:cNvPr>
            <p:cNvSpPr/>
            <p:nvPr/>
          </p:nvSpPr>
          <p:spPr>
            <a:xfrm>
              <a:off x="5604816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생성된 패치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4A8163E-4A96-469E-BDB6-854B031D378C}"/>
                </a:ext>
              </a:extLst>
            </p:cNvPr>
            <p:cNvSpPr/>
            <p:nvPr/>
          </p:nvSpPr>
          <p:spPr>
            <a:xfrm>
              <a:off x="7044823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&lt;Heat map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과의 비교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F4EFBFA-77F3-4A8E-9EFD-081A82A12ECD}"/>
              </a:ext>
            </a:extLst>
          </p:cNvPr>
          <p:cNvSpPr/>
          <p:nvPr/>
        </p:nvSpPr>
        <p:spPr>
          <a:xfrm>
            <a:off x="4227572" y="4024993"/>
            <a:ext cx="987879" cy="462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5192BD-321E-4F1F-AC3F-56CAEB3C770A}"/>
              </a:ext>
            </a:extLst>
          </p:cNvPr>
          <p:cNvSpPr/>
          <p:nvPr/>
        </p:nvSpPr>
        <p:spPr>
          <a:xfrm>
            <a:off x="4151133" y="4469689"/>
            <a:ext cx="4896628" cy="3083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>
                <a:latin typeface="Calibri" panose="020F0502020204030204" pitchFamily="34" charset="0"/>
                <a:cs typeface="Cordia New"/>
              </a:rPr>
              <a:t>코드 수정 후</a:t>
            </a:r>
            <a:endParaRPr lang="ko-KR" altLang="en-US" sz="1050" b="1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64738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264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 작동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확인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총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추천함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AF2E01-25EE-40CC-80D7-AA3302F8AF2D}"/>
              </a:ext>
            </a:extLst>
          </p:cNvPr>
          <p:cNvGrpSpPr/>
          <p:nvPr/>
        </p:nvGrpSpPr>
        <p:grpSpPr>
          <a:xfrm>
            <a:off x="458764" y="2064016"/>
            <a:ext cx="4204606" cy="1469075"/>
            <a:chOff x="114301" y="2111873"/>
            <a:chExt cx="4204606" cy="146907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174095" y="2111873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305C2B-FBE7-4679-808E-9C0F33F35A3B}"/>
                </a:ext>
              </a:extLst>
            </p:cNvPr>
            <p:cNvSpPr/>
            <p:nvPr/>
          </p:nvSpPr>
          <p:spPr>
            <a:xfrm>
              <a:off x="114301" y="2472952"/>
              <a:ext cx="3685398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r>
                <a:rPr lang="en-US" altLang="ko-KR" sz="1100" dirty="0"/>
                <a:t>(N: false, DM: </a:t>
              </a:r>
              <a:r>
                <a:rPr lang="ko-KR" altLang="en-US" sz="1100" dirty="0"/>
                <a:t>전체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랭킹이 가장 낮은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개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날짜 기준</a:t>
              </a:r>
              <a:r>
                <a:rPr lang="en-US" altLang="ko-KR" sz="11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1" dirty="0"/>
                <a:t>WSI </a:t>
              </a:r>
              <a:r>
                <a:rPr lang="ko-KR" altLang="en-US" sz="1100" b="1" dirty="0"/>
                <a:t>추천 수량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각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장 </a:t>
              </a:r>
              <a:r>
                <a:rPr lang="en-US" altLang="ko-KR" sz="1100" dirty="0"/>
                <a:t>(total: 120)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(3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: class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anatomy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= 120)</a:t>
              </a:r>
              <a:endParaRPr lang="ko-KR" altLang="en-US" sz="11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4387488"/>
            <a:ext cx="8575416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이내 소요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 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기준을 충족하는 경우가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보다 적은 경우 발생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 : False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D,M : Rank by Confidence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47534" y="2149514"/>
            <a:ext cx="1107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단위 </a:t>
            </a:r>
            <a:r>
              <a:rPr lang="en-US" altLang="ko-KR" sz="1000" dirty="0"/>
              <a:t>: WSI</a:t>
            </a:r>
            <a:r>
              <a:rPr lang="ko-KR" altLang="en-US" sz="1000" dirty="0"/>
              <a:t>수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0AF3BB-D8CF-468D-AADD-4E2C157A3BE7}"/>
              </a:ext>
            </a:extLst>
          </p:cNvPr>
          <p:cNvSpPr/>
          <p:nvPr/>
        </p:nvSpPr>
        <p:spPr>
          <a:xfrm>
            <a:off x="465365" y="5739076"/>
            <a:ext cx="8575416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논의사항 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1. ‘N : False’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인 경우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학습 기준을 완화하여 추천 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개수를 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개로 맞출 것인가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?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0C29511-2880-4781-B584-067F373A7118}"/>
              </a:ext>
            </a:extLst>
          </p:cNvPr>
          <p:cNvCxnSpPr>
            <a:cxnSpLocks/>
          </p:cNvCxnSpPr>
          <p:nvPr/>
        </p:nvCxnSpPr>
        <p:spPr>
          <a:xfrm rot="5400000">
            <a:off x="542544" y="5407152"/>
            <a:ext cx="560832" cy="280416"/>
          </a:xfrm>
          <a:prstGeom prst="bentConnector3">
            <a:avLst>
              <a:gd name="adj1" fmla="val -217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494540A-B97F-4356-8209-429D62E1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71" y="2346423"/>
            <a:ext cx="4619897" cy="18785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716A31-E079-40C9-9A65-A0C3E5D26FC4}"/>
              </a:ext>
            </a:extLst>
          </p:cNvPr>
          <p:cNvSpPr/>
          <p:nvPr/>
        </p:nvSpPr>
        <p:spPr>
          <a:xfrm>
            <a:off x="5716563" y="1964331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날짜별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95600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추천 모듈 정상 작동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3863931"/>
            <a:ext cx="8575416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소요 시간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내외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일주일 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129701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M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또는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Classification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Classified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36%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기반으로 추천되며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43%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region-based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Anatomy / Slide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따라 추천되는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개수가 상이함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AAE376-296A-4B68-8868-31A1AB5EE552}"/>
              </a:ext>
            </a:extLst>
          </p:cNvPr>
          <p:cNvGrpSpPr/>
          <p:nvPr/>
        </p:nvGrpSpPr>
        <p:grpSpPr>
          <a:xfrm>
            <a:off x="103962" y="1934685"/>
            <a:ext cx="3739240" cy="1564932"/>
            <a:chOff x="465365" y="1735974"/>
            <a:chExt cx="4272634" cy="156493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593187" y="1735974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&lt;Patch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FFA067-519D-4D05-A819-9056032ED1C1}"/>
                </a:ext>
              </a:extLst>
            </p:cNvPr>
            <p:cNvSpPr/>
            <p:nvPr/>
          </p:nvSpPr>
          <p:spPr>
            <a:xfrm>
              <a:off x="465365" y="2192910"/>
              <a:ext cx="4198005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patch classification </a:t>
              </a:r>
              <a:r>
                <a:rPr lang="ko-KR" altLang="en-US" sz="1100" dirty="0"/>
                <a:t>간 </a:t>
              </a:r>
              <a:r>
                <a:rPr lang="en-US" altLang="ko-KR" sz="1100" dirty="0"/>
                <a:t>“M or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D”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100" dirty="0"/>
                <a:t>CF 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신뢰도</a:t>
              </a:r>
              <a:r>
                <a:rPr lang="en-US" altLang="ko-KR" sz="1100" dirty="0"/>
                <a:t> 0.85 </a:t>
              </a:r>
              <a:r>
                <a:rPr lang="ko-KR" altLang="en-US" sz="1100" dirty="0"/>
                <a:t>이하</a:t>
              </a:r>
              <a:endParaRPr lang="en-US" altLang="ko-KR" sz="1100" dirty="0"/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100" dirty="0"/>
                <a:t>region-based: 1)</a:t>
              </a:r>
              <a:r>
                <a:rPr lang="ko-KR" altLang="en-US" sz="1100" dirty="0"/>
                <a:t>에서 선택된 패치의 주변 </a:t>
              </a:r>
              <a:r>
                <a:rPr lang="en-US" altLang="ko-KR" sz="1100" dirty="0"/>
                <a:t>4</a:t>
              </a:r>
              <a:r>
                <a:rPr lang="ko-KR" altLang="en-US" sz="1100" dirty="0"/>
                <a:t>개의 패치 </a:t>
              </a:r>
              <a:endParaRPr lang="en-US" altLang="ko-KR" sz="110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C5CC33-3187-4F4F-BC25-CE806007096D}"/>
              </a:ext>
            </a:extLst>
          </p:cNvPr>
          <p:cNvSpPr/>
          <p:nvPr/>
        </p:nvSpPr>
        <p:spPr>
          <a:xfrm>
            <a:off x="5416118" y="1677423"/>
            <a:ext cx="2752215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&lt;Case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평균 개수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08560"/>
              </p:ext>
            </p:extLst>
          </p:nvPr>
        </p:nvGraphicFramePr>
        <p:xfrm>
          <a:off x="3943112" y="2087677"/>
          <a:ext cx="5117464" cy="1788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92454095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2559200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2241904664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577213675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3888518383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589928993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3706242949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949953323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603783466"/>
                    </a:ext>
                  </a:extLst>
                </a:gridCol>
                <a:gridCol w="540683">
                  <a:extLst>
                    <a:ext uri="{9D8B030D-6E8A-4147-A177-3AD203B41FA5}">
                      <a16:colId xmlns:a16="http://schemas.microsoft.com/office/drawing/2014/main" val="3438319847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colon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stomach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89495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Slide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Patch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rec x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rec x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338739"/>
                  </a:ext>
                </a:extLst>
              </a:tr>
              <a:tr h="2235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27.6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651992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24.7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686366"/>
                  </a:ext>
                </a:extLst>
              </a:tr>
              <a:tr h="2235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110518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142.4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465.8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956985"/>
                  </a:ext>
                </a:extLst>
              </a:tr>
              <a:tr h="2235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39.1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43.3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108.9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981918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11.7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27.4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188424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CF02C9-4E56-4582-AEA4-4893A57FC7FA}"/>
              </a:ext>
            </a:extLst>
          </p:cNvPr>
          <p:cNvSpPr/>
          <p:nvPr/>
        </p:nvSpPr>
        <p:spPr>
          <a:xfrm>
            <a:off x="4328805" y="2317103"/>
            <a:ext cx="390182" cy="15578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E88265-5E12-43D9-B8AF-5951A90DA2CE}"/>
              </a:ext>
            </a:extLst>
          </p:cNvPr>
          <p:cNvSpPr/>
          <p:nvPr/>
        </p:nvSpPr>
        <p:spPr>
          <a:xfrm>
            <a:off x="3881162" y="1200755"/>
            <a:ext cx="8575416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논의사항 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2. N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인 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를 추가할 수 있는가</a:t>
            </a:r>
            <a:r>
              <a:rPr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ordia New"/>
              </a:rPr>
              <a:t>?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5150BE1-7540-4F4C-AD93-F9131E3D544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523896" y="1572705"/>
            <a:ext cx="0" cy="744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F8986A-ABA7-4AFA-B83B-B541C168F3C3}"/>
              </a:ext>
            </a:extLst>
          </p:cNvPr>
          <p:cNvSpPr/>
          <p:nvPr/>
        </p:nvSpPr>
        <p:spPr>
          <a:xfrm>
            <a:off x="465365" y="5303597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를 이미지로 저장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 작동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분당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470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여장 생성 확인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93494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77583</TotalTime>
  <Words>1869</Words>
  <Application>Microsoft Office PowerPoint</Application>
  <PresentationFormat>화면 슬라이드 쇼(4:3)</PresentationFormat>
  <Paragraphs>369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NotoSansKR</vt:lpstr>
      <vt:lpstr>맑은 고딕</vt:lpstr>
      <vt:lpstr>Arial</vt:lpstr>
      <vt:lpstr>Calibri</vt:lpstr>
      <vt:lpstr>Calibri Light</vt:lpstr>
      <vt:lpstr>Cordia New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1225</cp:revision>
  <dcterms:created xsi:type="dcterms:W3CDTF">2021-03-24T07:36:17Z</dcterms:created>
  <dcterms:modified xsi:type="dcterms:W3CDTF">2023-01-02T08:49:03Z</dcterms:modified>
</cp:coreProperties>
</file>